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57" r:id="rId5"/>
    <p:sldId id="284" r:id="rId6"/>
    <p:sldId id="283" r:id="rId7"/>
    <p:sldId id="274" r:id="rId8"/>
    <p:sldId id="266" r:id="rId9"/>
    <p:sldId id="273" r:id="rId10"/>
    <p:sldId id="261" r:id="rId11"/>
    <p:sldId id="276" r:id="rId12"/>
    <p:sldId id="278" r:id="rId13"/>
    <p:sldId id="277" r:id="rId14"/>
    <p:sldId id="279" r:id="rId15"/>
    <p:sldId id="281" r:id="rId16"/>
    <p:sldId id="280" r:id="rId17"/>
    <p:sldId id="282" r:id="rId18"/>
    <p:sldId id="285" r:id="rId19"/>
    <p:sldId id="275" r:id="rId20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8"/>
  </p:normalViewPr>
  <p:slideViewPr>
    <p:cSldViewPr snapToGrid="0" snapToObjects="1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7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 rtlCol="0"/>
        <a:lstStyle/>
        <a:p>
          <a:pPr rtl="0"/>
          <a:endParaRPr lang="en-US"/>
        </a:p>
      </dgm:t>
    </dgm:pt>
    <dgm:pt modelId="{41CDB9B8-E81E-41E7-AE89-8F6EDFC88D92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it-IT" noProof="0" dirty="0" smtClean="0"/>
            <a:t>SENATO </a:t>
          </a:r>
          <a:endParaRPr lang="it-IT" noProof="0" dirty="0"/>
        </a:p>
      </dgm:t>
    </dgm:pt>
    <dgm:pt modelId="{5D2FF527-BA77-40BE-9414-16FAE46386BB}" type="parTrans" cxnId="{21EB7847-13AE-4881-9090-909F31360F4E}">
      <dgm:prSet/>
      <dgm:spPr/>
      <dgm:t>
        <a:bodyPr rtlCol="0"/>
        <a:lstStyle/>
        <a:p>
          <a:pPr rtl="0"/>
          <a:endParaRPr lang="it-IT" noProof="0" dirty="0"/>
        </a:p>
      </dgm:t>
    </dgm:pt>
    <dgm:pt modelId="{BA791450-8D1E-4A6F-B71D-2984D9E245C4}" type="sibTrans" cxnId="{21EB7847-13AE-4881-9090-909F31360F4E}">
      <dgm:prSet/>
      <dgm:spPr/>
      <dgm:t>
        <a:bodyPr rtlCol="0"/>
        <a:lstStyle/>
        <a:p>
          <a:pPr rtl="0"/>
          <a:endParaRPr lang="it-IT" noProof="0" dirty="0"/>
        </a:p>
      </dgm:t>
    </dgm:pt>
    <dgm:pt modelId="{4D7D34C7-9466-4514-BF51-7396C17436B5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it-IT" noProof="0" dirty="0" smtClean="0"/>
            <a:t>DIRITTI UMANI</a:t>
          </a:r>
          <a:endParaRPr lang="it-IT" noProof="0" dirty="0"/>
        </a:p>
      </dgm:t>
    </dgm:pt>
    <dgm:pt modelId="{37DD6CE0-C2AA-4EB6-9E7D-14AED2127C40}" type="parTrans" cxnId="{7EEBEB1B-497E-4365-84F9-FBB75D7759E5}">
      <dgm:prSet/>
      <dgm:spPr/>
      <dgm:t>
        <a:bodyPr rtlCol="0"/>
        <a:lstStyle/>
        <a:p>
          <a:pPr rtl="0"/>
          <a:endParaRPr lang="it-IT" noProof="0" dirty="0"/>
        </a:p>
      </dgm:t>
    </dgm:pt>
    <dgm:pt modelId="{483498F9-A0C2-4668-85AB-D8E6E254F73B}" type="sibTrans" cxnId="{7EEBEB1B-497E-4365-84F9-FBB75D7759E5}">
      <dgm:prSet/>
      <dgm:spPr/>
      <dgm:t>
        <a:bodyPr rtlCol="0"/>
        <a:lstStyle/>
        <a:p>
          <a:pPr rtl="0"/>
          <a:endParaRPr lang="it-IT" noProof="0" dirty="0"/>
        </a:p>
      </dgm:t>
    </dgm:pt>
    <dgm:pt modelId="{8E185869-F0D4-43E2-B08A-2F3E83EE98F3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it-IT" noProof="0" dirty="0" smtClean="0"/>
            <a:t>IC GIOVANNI XXIII</a:t>
          </a:r>
          <a:endParaRPr lang="it-IT" noProof="0" dirty="0"/>
        </a:p>
      </dgm:t>
    </dgm:pt>
    <dgm:pt modelId="{7EE27099-92EA-4EDF-B176-0E355876D272}" type="parTrans" cxnId="{7F970F62-30E3-4F5B-A242-825013BF84A8}">
      <dgm:prSet/>
      <dgm:spPr/>
      <dgm:t>
        <a:bodyPr rtlCol="0"/>
        <a:lstStyle/>
        <a:p>
          <a:pPr rtl="0"/>
          <a:endParaRPr lang="it-IT" noProof="0" dirty="0"/>
        </a:p>
      </dgm:t>
    </dgm:pt>
    <dgm:pt modelId="{77D0876E-2BA2-4E28-ADB5-9885FCB7156A}" type="sibTrans" cxnId="{7F970F62-30E3-4F5B-A242-825013BF84A8}">
      <dgm:prSet/>
      <dgm:spPr/>
      <dgm:t>
        <a:bodyPr rtlCol="0"/>
        <a:lstStyle/>
        <a:p>
          <a:pPr rtl="0"/>
          <a:endParaRPr lang="it-IT" noProof="0" dirty="0"/>
        </a:p>
      </dgm:t>
    </dgm:pt>
    <dgm:pt modelId="{DC13276E-A6EE-4F1F-8058-BC35079FF369}" type="pres">
      <dgm:prSet presAssocID="{7B62DEA7-9DCD-4B2E-9DC5-BE121C266AF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C0020A3-4A09-44BC-9422-BF96460099FD}" type="pres">
      <dgm:prSet presAssocID="{41CDB9B8-E81E-41E7-AE89-8F6EDFC88D92}" presName="compNode" presStyleCnt="0"/>
      <dgm:spPr/>
    </dgm:pt>
    <dgm:pt modelId="{E82669A6-D7CD-4E20-A39A-832FC11B6B9B}" type="pres">
      <dgm:prSet presAssocID="{41CDB9B8-E81E-41E7-AE89-8F6EDFC88D92}" presName="iconBgRect" presStyleLbl="bgShp" presStyleIdx="0" presStyleCnt="3"/>
      <dgm:spPr/>
    </dgm:pt>
    <dgm:pt modelId="{DBE80AD5-B037-463C-90F4-1727C06AEF45}" type="pres">
      <dgm:prSet presAssocID="{41CDB9B8-E81E-41E7-AE89-8F6EDFC88D9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it-IT"/>
        </a:p>
      </dgm:t>
      <dgm:extLst/>
    </dgm:pt>
    <dgm:pt modelId="{8F63C1E9-D4EC-4936-93E1-8553F5C25439}" type="pres">
      <dgm:prSet presAssocID="{41CDB9B8-E81E-41E7-AE89-8F6EDFC88D92}" presName="spaceRect" presStyleCnt="0"/>
      <dgm:spPr/>
    </dgm:pt>
    <dgm:pt modelId="{F9233C29-A837-45C9-97F9-BAE8ED657BAE}" type="pres">
      <dgm:prSet presAssocID="{41CDB9B8-E81E-41E7-AE89-8F6EDFC88D92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  <dgm:pt modelId="{23DA43FB-D1BE-4705-9AEE-107E81D7BB69}" type="pres">
      <dgm:prSet presAssocID="{BA791450-8D1E-4A6F-B71D-2984D9E245C4}" presName="sibTrans" presStyleCnt="0"/>
      <dgm:spPr/>
    </dgm:pt>
    <dgm:pt modelId="{DE721FBE-03FB-4D3D-BDD7-CAE300D7CB34}" type="pres">
      <dgm:prSet presAssocID="{4D7D34C7-9466-4514-BF51-7396C17436B5}" presName="compNode" presStyleCnt="0"/>
      <dgm:spPr/>
    </dgm:pt>
    <dgm:pt modelId="{3CB79098-E121-45C4-B6BC-DFC46C69E116}" type="pres">
      <dgm:prSet presAssocID="{4D7D34C7-9466-4514-BF51-7396C17436B5}" presName="iconBgRect" presStyleLbl="bgShp" presStyleIdx="1" presStyleCnt="3"/>
      <dgm:spPr/>
    </dgm:pt>
    <dgm:pt modelId="{69E203E4-52D5-4F02-A43A-C8BB1F9AC5C8}" type="pres">
      <dgm:prSet presAssocID="{4D7D34C7-9466-4514-BF51-7396C17436B5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it-IT"/>
        </a:p>
      </dgm:t>
      <dgm:extLst/>
    </dgm:pt>
    <dgm:pt modelId="{5A27C874-CAEB-4A66-8D99-0F3AC943E5AB}" type="pres">
      <dgm:prSet presAssocID="{4D7D34C7-9466-4514-BF51-7396C17436B5}" presName="spaceRect" presStyleCnt="0"/>
      <dgm:spPr/>
    </dgm:pt>
    <dgm:pt modelId="{A7DB1614-C206-4950-80C1-49D2C414AC91}" type="pres">
      <dgm:prSet presAssocID="{4D7D34C7-9466-4514-BF51-7396C17436B5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  <dgm:pt modelId="{62346287-0F0E-456F-B705-F79E37BC86EE}" type="pres">
      <dgm:prSet presAssocID="{483498F9-A0C2-4668-85AB-D8E6E254F73B}" presName="sibTrans" presStyleCnt="0"/>
      <dgm:spPr/>
    </dgm:pt>
    <dgm:pt modelId="{2656C800-25CF-4188-B876-F7D1654F1042}" type="pres">
      <dgm:prSet presAssocID="{8E185869-F0D4-43E2-B08A-2F3E83EE98F3}" presName="compNode" presStyleCnt="0"/>
      <dgm:spPr/>
    </dgm:pt>
    <dgm:pt modelId="{7206D892-B3F1-496D-BF53-15FEB0766F4F}" type="pres">
      <dgm:prSet presAssocID="{8E185869-F0D4-43E2-B08A-2F3E83EE98F3}" presName="iconBgRect" presStyleLbl="bgShp" presStyleIdx="2" presStyleCnt="3"/>
      <dgm:spPr/>
    </dgm:pt>
    <dgm:pt modelId="{ACF04E8D-4BF8-4251-912E-BABC479158FC}" type="pres">
      <dgm:prSet presAssocID="{8E185869-F0D4-43E2-B08A-2F3E83EE98F3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it-IT"/>
        </a:p>
      </dgm:t>
      <dgm:extLst/>
    </dgm:pt>
    <dgm:pt modelId="{755BFFC9-B3F4-418D-9116-04D7B34A92B6}" type="pres">
      <dgm:prSet presAssocID="{8E185869-F0D4-43E2-B08A-2F3E83EE98F3}" presName="spaceRect" presStyleCnt="0"/>
      <dgm:spPr/>
    </dgm:pt>
    <dgm:pt modelId="{BF1ECDC9-5335-4D4E-B27E-87B829208F37}" type="pres">
      <dgm:prSet presAssocID="{8E185869-F0D4-43E2-B08A-2F3E83EE98F3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D420EA8-FBEB-417A-A26A-3FF668FE26BC}" type="presOf" srcId="{41CDB9B8-E81E-41E7-AE89-8F6EDFC88D92}" destId="{F9233C29-A837-45C9-97F9-BAE8ED657BAE}" srcOrd="0" destOrd="0" presId="urn:microsoft.com/office/officeart/2018/5/layout/IconCircleLabelList"/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A8B04ABE-C4C8-4242-BB1D-E6C6110D8B05}" type="presOf" srcId="{7B62DEA7-9DCD-4B2E-9DC5-BE121C266AFD}" destId="{DC13276E-A6EE-4F1F-8058-BC35079FF369}" srcOrd="0" destOrd="0" presId="urn:microsoft.com/office/officeart/2018/5/layout/IconCircleLabelList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BA5EEB3F-3502-4D49-B5FA-3FD4A795BA4A}" type="presOf" srcId="{4D7D34C7-9466-4514-BF51-7396C17436B5}" destId="{A7DB1614-C206-4950-80C1-49D2C414AC91}" srcOrd="0" destOrd="0" presId="urn:microsoft.com/office/officeart/2018/5/layout/IconCircleLabelList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0E84AA06-E460-486B-B9E1-F830D93461BC}" type="presOf" srcId="{8E185869-F0D4-43E2-B08A-2F3E83EE98F3}" destId="{BF1ECDC9-5335-4D4E-B27E-87B829208F37}" srcOrd="0" destOrd="0" presId="urn:microsoft.com/office/officeart/2018/5/layout/IconCircleLabelList"/>
    <dgm:cxn modelId="{88C4AD61-9B66-4A5D-B87E-BBB1F47151C8}" type="presParOf" srcId="{DC13276E-A6EE-4F1F-8058-BC35079FF369}" destId="{FC0020A3-4A09-44BC-9422-BF96460099FD}" srcOrd="0" destOrd="0" presId="urn:microsoft.com/office/officeart/2018/5/layout/IconCircleLabelList"/>
    <dgm:cxn modelId="{567A02C1-3118-4807-B359-983ABFC9757C}" type="presParOf" srcId="{FC0020A3-4A09-44BC-9422-BF96460099FD}" destId="{E82669A6-D7CD-4E20-A39A-832FC11B6B9B}" srcOrd="0" destOrd="0" presId="urn:microsoft.com/office/officeart/2018/5/layout/IconCircleLabelList"/>
    <dgm:cxn modelId="{5509B6BD-BDAF-4DF1-9454-7AF8F2C39569}" type="presParOf" srcId="{FC0020A3-4A09-44BC-9422-BF96460099FD}" destId="{DBE80AD5-B037-463C-90F4-1727C06AEF45}" srcOrd="1" destOrd="0" presId="urn:microsoft.com/office/officeart/2018/5/layout/IconCircleLabelList"/>
    <dgm:cxn modelId="{6E8F8002-AA4A-4700-93DF-1E78F9B01264}" type="presParOf" srcId="{FC0020A3-4A09-44BC-9422-BF96460099FD}" destId="{8F63C1E9-D4EC-4936-93E1-8553F5C25439}" srcOrd="2" destOrd="0" presId="urn:microsoft.com/office/officeart/2018/5/layout/IconCircleLabelList"/>
    <dgm:cxn modelId="{61773F85-770D-4670-8CD7-469BA1E3C500}" type="presParOf" srcId="{FC0020A3-4A09-44BC-9422-BF96460099FD}" destId="{F9233C29-A837-45C9-97F9-BAE8ED657BAE}" srcOrd="3" destOrd="0" presId="urn:microsoft.com/office/officeart/2018/5/layout/IconCircleLabelList"/>
    <dgm:cxn modelId="{B493DD12-D1A3-48DF-84E9-82EB93A382C0}" type="presParOf" srcId="{DC13276E-A6EE-4F1F-8058-BC35079FF369}" destId="{23DA43FB-D1BE-4705-9AEE-107E81D7BB69}" srcOrd="1" destOrd="0" presId="urn:microsoft.com/office/officeart/2018/5/layout/IconCircleLabelList"/>
    <dgm:cxn modelId="{5836806D-855F-46EA-800A-981019A75AFD}" type="presParOf" srcId="{DC13276E-A6EE-4F1F-8058-BC35079FF369}" destId="{DE721FBE-03FB-4D3D-BDD7-CAE300D7CB34}" srcOrd="2" destOrd="0" presId="urn:microsoft.com/office/officeart/2018/5/layout/IconCircleLabelList"/>
    <dgm:cxn modelId="{1D3C850D-1065-4845-A1D7-763EE7FBB0AC}" type="presParOf" srcId="{DE721FBE-03FB-4D3D-BDD7-CAE300D7CB34}" destId="{3CB79098-E121-45C4-B6BC-DFC46C69E116}" srcOrd="0" destOrd="0" presId="urn:microsoft.com/office/officeart/2018/5/layout/IconCircleLabelList"/>
    <dgm:cxn modelId="{8273A823-FE07-427E-8BD7-495434A23D0A}" type="presParOf" srcId="{DE721FBE-03FB-4D3D-BDD7-CAE300D7CB34}" destId="{69E203E4-52D5-4F02-A43A-C8BB1F9AC5C8}" srcOrd="1" destOrd="0" presId="urn:microsoft.com/office/officeart/2018/5/layout/IconCircleLabelList"/>
    <dgm:cxn modelId="{3B56CEF0-DAA9-48AE-9177-48C81025611E}" type="presParOf" srcId="{DE721FBE-03FB-4D3D-BDD7-CAE300D7CB34}" destId="{5A27C874-CAEB-4A66-8D99-0F3AC943E5AB}" srcOrd="2" destOrd="0" presId="urn:microsoft.com/office/officeart/2018/5/layout/IconCircleLabelList"/>
    <dgm:cxn modelId="{D7B88B38-EA91-4170-BD6C-E590CCF44D99}" type="presParOf" srcId="{DE721FBE-03FB-4D3D-BDD7-CAE300D7CB34}" destId="{A7DB1614-C206-4950-80C1-49D2C414AC91}" srcOrd="3" destOrd="0" presId="urn:microsoft.com/office/officeart/2018/5/layout/IconCircleLabelList"/>
    <dgm:cxn modelId="{4858B3C1-B7E7-4A61-9713-29742E160E4C}" type="presParOf" srcId="{DC13276E-A6EE-4F1F-8058-BC35079FF369}" destId="{62346287-0F0E-456F-B705-F79E37BC86EE}" srcOrd="3" destOrd="0" presId="urn:microsoft.com/office/officeart/2018/5/layout/IconCircleLabelList"/>
    <dgm:cxn modelId="{DD91A43F-8F61-4B99-8BAF-CBDAA0291890}" type="presParOf" srcId="{DC13276E-A6EE-4F1F-8058-BC35079FF369}" destId="{2656C800-25CF-4188-B876-F7D1654F1042}" srcOrd="4" destOrd="0" presId="urn:microsoft.com/office/officeart/2018/5/layout/IconCircleLabelList"/>
    <dgm:cxn modelId="{EFDFD6C6-84D4-479D-9CB0-56827924AE92}" type="presParOf" srcId="{2656C800-25CF-4188-B876-F7D1654F1042}" destId="{7206D892-B3F1-496D-BF53-15FEB0766F4F}" srcOrd="0" destOrd="0" presId="urn:microsoft.com/office/officeart/2018/5/layout/IconCircleLabelList"/>
    <dgm:cxn modelId="{EA5403B0-CF82-425A-96F9-6CA04B585876}" type="presParOf" srcId="{2656C800-25CF-4188-B876-F7D1654F1042}" destId="{ACF04E8D-4BF8-4251-912E-BABC479158FC}" srcOrd="1" destOrd="0" presId="urn:microsoft.com/office/officeart/2018/5/layout/IconCircleLabelList"/>
    <dgm:cxn modelId="{3E2E1864-E149-48EA-9DEF-85A421D3FC93}" type="presParOf" srcId="{2656C800-25CF-4188-B876-F7D1654F1042}" destId="{755BFFC9-B3F4-418D-9116-04D7B34A92B6}" srcOrd="2" destOrd="0" presId="urn:microsoft.com/office/officeart/2018/5/layout/IconCircleLabelList"/>
    <dgm:cxn modelId="{6B500E66-F178-46D3-B1D2-4DB633234794}" type="presParOf" srcId="{2656C800-25CF-4188-B876-F7D1654F1042}" destId="{BF1ECDC9-5335-4D4E-B27E-87B829208F3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669A6-D7CD-4E20-A39A-832FC11B6B9B}">
      <dsp:nvSpPr>
        <dsp:cNvPr id="0" name=""/>
        <dsp:cNvSpPr/>
      </dsp:nvSpPr>
      <dsp:spPr>
        <a:xfrm>
          <a:off x="1017544" y="863"/>
          <a:ext cx="853523" cy="85352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E80AD5-B037-463C-90F4-1727C06AEF45}">
      <dsp:nvSpPr>
        <dsp:cNvPr id="0" name=""/>
        <dsp:cNvSpPr/>
      </dsp:nvSpPr>
      <dsp:spPr>
        <a:xfrm>
          <a:off x="1199442" y="182761"/>
          <a:ext cx="489726" cy="4897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4925" cap="flat" cmpd="sng" algn="in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33C29-A837-45C9-97F9-BAE8ED657BAE}">
      <dsp:nvSpPr>
        <dsp:cNvPr id="0" name=""/>
        <dsp:cNvSpPr/>
      </dsp:nvSpPr>
      <dsp:spPr>
        <a:xfrm>
          <a:off x="744696" y="1120238"/>
          <a:ext cx="1399218" cy="55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it-IT" sz="1900" kern="1200" noProof="0" dirty="0" smtClean="0"/>
            <a:t>SENATO </a:t>
          </a:r>
          <a:endParaRPr lang="it-IT" sz="1900" kern="1200" noProof="0" dirty="0"/>
        </a:p>
      </dsp:txBody>
      <dsp:txXfrm>
        <a:off x="744696" y="1120238"/>
        <a:ext cx="1399218" cy="559687"/>
      </dsp:txXfrm>
    </dsp:sp>
    <dsp:sp modelId="{3CB79098-E121-45C4-B6BC-DFC46C69E116}">
      <dsp:nvSpPr>
        <dsp:cNvPr id="0" name=""/>
        <dsp:cNvSpPr/>
      </dsp:nvSpPr>
      <dsp:spPr>
        <a:xfrm>
          <a:off x="2661626" y="863"/>
          <a:ext cx="853523" cy="85352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203E4-52D5-4F02-A43A-C8BB1F9AC5C8}">
      <dsp:nvSpPr>
        <dsp:cNvPr id="0" name=""/>
        <dsp:cNvSpPr/>
      </dsp:nvSpPr>
      <dsp:spPr>
        <a:xfrm>
          <a:off x="2843524" y="182761"/>
          <a:ext cx="489726" cy="48972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4925" cap="flat" cmpd="sng" algn="in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B1614-C206-4950-80C1-49D2C414AC91}">
      <dsp:nvSpPr>
        <dsp:cNvPr id="0" name=""/>
        <dsp:cNvSpPr/>
      </dsp:nvSpPr>
      <dsp:spPr>
        <a:xfrm>
          <a:off x="2388778" y="1120238"/>
          <a:ext cx="1399218" cy="55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it-IT" sz="1900" kern="1200" noProof="0" dirty="0" smtClean="0"/>
            <a:t>DIRITTI UMANI</a:t>
          </a:r>
          <a:endParaRPr lang="it-IT" sz="1900" kern="1200" noProof="0" dirty="0"/>
        </a:p>
      </dsp:txBody>
      <dsp:txXfrm>
        <a:off x="2388778" y="1120238"/>
        <a:ext cx="1399218" cy="559687"/>
      </dsp:txXfrm>
    </dsp:sp>
    <dsp:sp modelId="{7206D892-B3F1-496D-BF53-15FEB0766F4F}">
      <dsp:nvSpPr>
        <dsp:cNvPr id="0" name=""/>
        <dsp:cNvSpPr/>
      </dsp:nvSpPr>
      <dsp:spPr>
        <a:xfrm>
          <a:off x="4305708" y="863"/>
          <a:ext cx="853523" cy="85352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04E8D-4BF8-4251-912E-BABC479158FC}">
      <dsp:nvSpPr>
        <dsp:cNvPr id="0" name=""/>
        <dsp:cNvSpPr/>
      </dsp:nvSpPr>
      <dsp:spPr>
        <a:xfrm>
          <a:off x="4487606" y="182761"/>
          <a:ext cx="489726" cy="4897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34925" cap="flat" cmpd="sng" algn="in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ECDC9-5335-4D4E-B27E-87B829208F37}">
      <dsp:nvSpPr>
        <dsp:cNvPr id="0" name=""/>
        <dsp:cNvSpPr/>
      </dsp:nvSpPr>
      <dsp:spPr>
        <a:xfrm>
          <a:off x="4032860" y="1120238"/>
          <a:ext cx="1399218" cy="55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it-IT" sz="1900" kern="1200" noProof="0" dirty="0" smtClean="0"/>
            <a:t>IC GIOVANNI XXIII</a:t>
          </a:r>
          <a:endParaRPr lang="it-IT" sz="1900" kern="1200" noProof="0" dirty="0"/>
        </a:p>
      </dsp:txBody>
      <dsp:txXfrm>
        <a:off x="4032860" y="1120238"/>
        <a:ext cx="1399218" cy="55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73D3874-0726-447F-A776-FA53E4F46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0FBF31-6060-4D02-9651-D54F4EA440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F1AEC-BB0F-44B1-B007-A3EF06784F2C}" type="datetimeFigureOut">
              <a:rPr lang="it-IT" smtClean="0"/>
              <a:t>14/12/2023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A786CB-F4D0-44D4-9858-0A0120F2CB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61164E-9C79-452B-A47C-9B5DFB71D3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8416D-8096-4E1D-A263-4439523048A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0706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C80A9-BC4D-4F60-98B2-A9F3788433B3}" type="datetimeFigureOut">
              <a:rPr lang="it-IT" smtClean="0"/>
              <a:t>14/12/2023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6CDFF-77B4-42FA-8DC8-33506344F45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0523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2854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7958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4929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6069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7329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0481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3435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542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282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943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98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206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4964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3862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2056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6CDFF-77B4-42FA-8DC8-33506344F45B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861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rtlCol="0"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8DF0A409-FADF-4EB8-B2BE-D9E4106F777C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it-IT" smtClean="0"/>
              <a:pPr/>
              <a:t>‹N›</a:t>
            </a:fld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igura a mano libera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igura a mano libera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962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2FC475-D9B5-47CB-A11C-E9FB01DAB81A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142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5DCB15-EBC8-4C67-9C32-406CC2C5DE94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549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B3CE5C-3E39-4355-B34C-CDB3BD5F7BEF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040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Modificare gli stili del testo dello schema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7B683DB-AB43-4D53-8E26-E84DA45D7129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Figura a mano libera 6" title="Indicatore di taglio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5941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5562CA-48A2-4B9B-A253-1BA3AD9FFAF4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219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2209F4-1BEF-43C5-A7FC-854C6B9A7E95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959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E695B6-9D47-4EE1-854E-D4DB63F80924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279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E2CFEB-6159-405E-A31A-9C77A323FD25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98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 title="Forma di sfondo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6344"/>
            <a:ext cx="3855720" cy="3011056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Modificare gli stili del testo dello schema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E5A1ACF-8EB1-48FC-A3AD-20DB65615B03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Rettangolo 8" title="Barra di divisione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45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 title="Forma di sfondo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5968"/>
            <a:ext cx="3855720" cy="3011432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Modificare gli stili del testo dello schema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3B6066F-67BA-4210-9BF3-370375641118}" type="datetime1">
              <a:rPr lang="it-IT" smtClean="0"/>
              <a:t>14/12/2023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Rettangolo 8" title="Barra di divisione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393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E585FAC-AE6E-419C-B903-649B497D4494}" type="datetime1">
              <a:rPr lang="it-IT" noProof="0" smtClean="0"/>
              <a:t>14/12/2023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Rettangolo 8" title="Barra laterale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015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persona con zaino che guarda oltre le montagne">
            <a:extLst>
              <a:ext uri="{FF2B5EF4-FFF2-40B4-BE49-F238E27FC236}">
                <a16:creationId xmlns:a16="http://schemas.microsoft.com/office/drawing/2014/main" id="{0461DC49-1338-C24E-A3BB-5919AD12F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99" cy="6859300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2" name="Figura a mano libera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34" name="Figura a mano libera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1808" y="1788454"/>
            <a:ext cx="8947870" cy="2098226"/>
          </a:xfrm>
        </p:spPr>
        <p:txBody>
          <a:bodyPr rtlCol="0">
            <a:noAutofit/>
          </a:bodyPr>
          <a:lstStyle/>
          <a:p>
            <a:pPr rtl="0"/>
            <a:r>
              <a:rPr lang="it-IT" dirty="0">
                <a:solidFill>
                  <a:schemeClr val="bg2"/>
                </a:solidFill>
              </a:rPr>
              <a:t>Progettazione Ritaglio per i viaggi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6E661E49-0788-40C2-A5B6-638ADED71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 rtlCol="0">
            <a:normAutofit fontScale="92500"/>
          </a:bodyPr>
          <a:lstStyle/>
          <a:p>
            <a:pPr rtl="0"/>
            <a:r>
              <a:rPr lang="it-IT">
                <a:solidFill>
                  <a:schemeClr val="bg2"/>
                </a:solidFill>
              </a:rPr>
              <a:t>Guida digitale per nomadi:</a:t>
            </a:r>
          </a:p>
          <a:p>
            <a:pPr rtl="0"/>
            <a:r>
              <a:rPr lang="it-IT">
                <a:solidFill>
                  <a:schemeClr val="bg2"/>
                </a:solidFill>
              </a:rPr>
              <a:t>Il modo migliore per godersi il mondo come un nomade</a:t>
            </a:r>
          </a:p>
          <a:p>
            <a:pPr rtl="0"/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3074" name="Picture 2" descr="Potrebbe essere un'immagine raffigurante 6 persone, pedana e il seguente testo &quot;Cerimonia di premiazione del concorso Testimoni dei diritti Anno scolastico 2022-2023 Senato Della Repubblica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 b="37202"/>
          <a:stretch/>
        </p:blipFill>
        <p:spPr bwMode="auto">
          <a:xfrm>
            <a:off x="0" y="-1"/>
            <a:ext cx="12191742" cy="67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5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13" name="Figura a mano libera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" name="Figura a mano libera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48" y="372571"/>
            <a:ext cx="10534584" cy="61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ttangolo 109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481576" cy="96653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0"/>
            <a:r>
              <a:rPr lang="it-IT" dirty="0" smtClean="0">
                <a:latin typeface="Bahnschrift Light" panose="020B0502040204020203" pitchFamily="34" charset="0"/>
              </a:rPr>
              <a:t>«</a:t>
            </a:r>
            <a:r>
              <a:rPr lang="it-IT" b="1" dirty="0" smtClean="0">
                <a:latin typeface="Bahnschrift Light" panose="020B0502040204020203" pitchFamily="34" charset="0"/>
              </a:rPr>
              <a:t>UNA SCUOLA PER TUTTI</a:t>
            </a:r>
            <a:r>
              <a:rPr lang="it-IT" dirty="0" smtClean="0">
                <a:latin typeface="Bahnschrift Light" panose="020B0502040204020203" pitchFamily="34" charset="0"/>
              </a:rPr>
              <a:t>»</a:t>
            </a:r>
            <a:br>
              <a:rPr lang="it-IT" dirty="0" smtClean="0">
                <a:latin typeface="Bahnschrift Light" panose="020B0502040204020203" pitchFamily="34" charset="0"/>
              </a:rPr>
            </a:br>
            <a:endParaRPr lang="it-IT" dirty="0">
              <a:latin typeface="Bahnschrift Light" panose="020B0502040204020203" pitchFamily="34" charset="0"/>
            </a:endParaRPr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graphicFrame>
        <p:nvGraphicFramePr>
          <p:cNvPr id="14" name="Segnaposto contenuto 2" descr="Elemento grafico SmartArt icona">
            <a:extLst>
              <a:ext uri="{FF2B5EF4-FFF2-40B4-BE49-F238E27FC236}">
                <a16:creationId xmlns:a16="http://schemas.microsoft.com/office/drawing/2014/main" id="{454EA04D-167F-4BB4-9EC9-2DC5D3C603D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7318820"/>
              </p:ext>
            </p:extLst>
          </p:nvPr>
        </p:nvGraphicFramePr>
        <p:xfrm>
          <a:off x="5100824" y="4928557"/>
          <a:ext cx="6176776" cy="1680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o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 txBox="1">
            <a:spLocks/>
          </p:cNvSpPr>
          <p:nvPr/>
        </p:nvSpPr>
        <p:spPr>
          <a:xfrm>
            <a:off x="5092804" y="1447796"/>
            <a:ext cx="6176776" cy="30760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dirty="0" smtClean="0">
                <a:latin typeface="Bahnschrift Light" panose="020B0502040204020203" pitchFamily="34" charset="0"/>
              </a:rPr>
              <a:t>…il </a:t>
            </a:r>
            <a:r>
              <a:rPr lang="it-IT" dirty="0">
                <a:latin typeface="Bahnschrift Light" panose="020B0502040204020203" pitchFamily="34" charset="0"/>
              </a:rPr>
              <a:t>nostro obiettivo è stato lavorare affinché nel nostro Comune ci fosse </a:t>
            </a:r>
            <a:r>
              <a:rPr lang="it-IT" b="1" dirty="0">
                <a:latin typeface="Bahnschrift Light" panose="020B0502040204020203" pitchFamily="34" charset="0"/>
              </a:rPr>
              <a:t>una scuola per </a:t>
            </a:r>
            <a:r>
              <a:rPr lang="it-IT" b="1" dirty="0" smtClean="0">
                <a:latin typeface="Bahnschrift Light" panose="020B0502040204020203" pitchFamily="34" charset="0"/>
              </a:rPr>
              <a:t>tutti</a:t>
            </a:r>
            <a:r>
              <a:rPr lang="it-IT" dirty="0" smtClean="0">
                <a:latin typeface="Bahnschrift Light" panose="020B0502040204020203" pitchFamily="34" charset="0"/>
              </a:rPr>
              <a:t>…</a:t>
            </a:r>
            <a:endParaRPr lang="it-IT" dirty="0">
              <a:latin typeface="Bahnschrift Light" panose="020B0502040204020203" pitchFamily="34" charset="0"/>
            </a:endParaRPr>
          </a:p>
        </p:txBody>
      </p:sp>
      <p:pic>
        <p:nvPicPr>
          <p:cNvPr id="1026" name="Picture 2" descr="Giornata mondiale dei diritti umani. Quale futuro per l'umanità? |  Fondazione Patrizio Paolett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27928" y="1128300"/>
            <a:ext cx="6858001" cy="46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0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ttangolo 109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 txBox="1">
            <a:spLocks/>
          </p:cNvSpPr>
          <p:nvPr/>
        </p:nvSpPr>
        <p:spPr>
          <a:xfrm>
            <a:off x="4876799" y="401053"/>
            <a:ext cx="7122695" cy="68820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dirty="0">
                <a:latin typeface="Bahnschrift Light" panose="020B0502040204020203" pitchFamily="34" charset="0"/>
              </a:rPr>
              <a:t>Gli studenti, accompagnati dalle professoresse Legato e Ferraro, dal Dirigente scolastico Luisa Antonella Ottanà, dal DSGA Flavia </a:t>
            </a:r>
            <a:r>
              <a:rPr lang="it-IT" dirty="0" err="1">
                <a:latin typeface="Bahnschrift Light" panose="020B0502040204020203" pitchFamily="34" charset="0"/>
              </a:rPr>
              <a:t>Mangraviti</a:t>
            </a:r>
            <a:r>
              <a:rPr lang="it-IT" dirty="0">
                <a:latin typeface="Bahnschrift Light" panose="020B0502040204020203" pitchFamily="34" charset="0"/>
              </a:rPr>
              <a:t> e dalle professoresse Adalgisa </a:t>
            </a:r>
            <a:r>
              <a:rPr lang="it-IT" dirty="0" err="1">
                <a:latin typeface="Bahnschrift Light" panose="020B0502040204020203" pitchFamily="34" charset="0"/>
              </a:rPr>
              <a:t>Serrecchia</a:t>
            </a:r>
            <a:r>
              <a:rPr lang="it-IT" dirty="0">
                <a:latin typeface="Bahnschrift Light" panose="020B0502040204020203" pitchFamily="34" charset="0"/>
              </a:rPr>
              <a:t> e Giovanna Consolo e hanno ricevuto una targa di riconoscimento e un sentito ringraziamento per l'importante lavoro svolto.  Con ben meritato orgoglio, gli studenti hanno dimostrato che una scuola inclusiva è la chiave per un futuro basato sulla consapevolezza, sulla diversità e sul rispetto dei diritti umani.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"/>
            <a:ext cx="454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13" name="Figura a mano libera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" name="Figura a mano libera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8194" name="Picture 2" descr="Potrebbe essere un'immagine raffigurante 6 persone e tes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11369" r="-135" b="4249"/>
          <a:stretch/>
        </p:blipFill>
        <p:spPr bwMode="auto">
          <a:xfrm>
            <a:off x="129431" y="96252"/>
            <a:ext cx="11886106" cy="668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882315" y="320842"/>
            <a:ext cx="11085095" cy="6384758"/>
          </a:xfrm>
        </p:spPr>
        <p:txBody>
          <a:bodyPr>
            <a:normAutofit fontScale="90000"/>
          </a:bodyPr>
          <a:lstStyle/>
          <a:p>
            <a:pPr algn="r"/>
            <a:r>
              <a:rPr lang="it-IT" sz="4200" dirty="0"/>
              <a:t>“</a:t>
            </a:r>
            <a:r>
              <a:rPr lang="it-IT" sz="4200" i="1" dirty="0"/>
              <a:t>Siamo veramente lieti di aver partecipato a questa manifestazione che ci vede protagonisti di un traguardo così prestigioso e consapevoli dell'importanza di adottare strategie inclusive che rendano il diritto all'istruzione oggettivamente fruibile da tutti.</a:t>
            </a:r>
            <a:r>
              <a:rPr lang="it-IT" sz="4200" dirty="0"/>
              <a:t/>
            </a:r>
            <a:br>
              <a:rPr lang="it-IT" sz="4200" dirty="0"/>
            </a:br>
            <a:r>
              <a:rPr lang="it-IT" sz="4200" i="1" dirty="0"/>
              <a:t>I nostri alunni, con il loro elaborato, hanno saputo fornire un esempio di educazione civica praticata ed agita per una reale eguaglianza tra individui e un pieno sviluppo della personalità umana</a:t>
            </a:r>
            <a:r>
              <a:rPr lang="it-IT" sz="4200" i="1" dirty="0" smtClean="0"/>
              <a:t>.”</a:t>
            </a: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sz="4000" i="1" dirty="0" smtClean="0"/>
              <a:t>Il Dirigente Scolastico Luisa Antonella Ottanà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9568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13" name="Figura a mano libera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" name="Figura a mano libera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76" y="381719"/>
            <a:ext cx="8238226" cy="6178669"/>
          </a:xfrm>
          <a:prstGeom prst="rect">
            <a:avLst/>
          </a:prstGeom>
          <a:ln w="762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23132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3247" b="6859"/>
          <a:stretch/>
        </p:blipFill>
        <p:spPr>
          <a:xfrm>
            <a:off x="0" y="16042"/>
            <a:ext cx="12191742" cy="683393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13" name="Figura a mano libera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" name="Figura a mano libera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rtlCol="0">
            <a:normAutofit/>
          </a:bodyPr>
          <a:lstStyle/>
          <a:p>
            <a:pPr rtl="0"/>
            <a:r>
              <a:rPr lang="it-IT" dirty="0">
                <a:solidFill>
                  <a:schemeClr val="bg2"/>
                </a:solidFill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6243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2" name="Figura a mano libera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34" name="Figura a mano libera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6E661E49-0788-40C2-A5B6-638ADED71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780287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it-IT" dirty="0" smtClean="0">
                <a:solidFill>
                  <a:schemeClr val="bg2"/>
                </a:solidFill>
              </a:rPr>
              <a:t>Cerimonia di premiazione del concorso</a:t>
            </a:r>
          </a:p>
          <a:p>
            <a:pPr rtl="0"/>
            <a:r>
              <a:rPr lang="it-IT" sz="3600" b="1" dirty="0" smtClean="0">
                <a:solidFill>
                  <a:schemeClr val="bg2"/>
                </a:solidFill>
              </a:rPr>
              <a:t>TESTIMONI DEI DIRITTI</a:t>
            </a:r>
          </a:p>
          <a:p>
            <a:pPr rtl="0"/>
            <a:r>
              <a:rPr lang="it-IT" dirty="0" smtClean="0">
                <a:solidFill>
                  <a:schemeClr val="bg2"/>
                </a:solidFill>
              </a:rPr>
              <a:t>Anno Scolastico 2022 – 2023</a:t>
            </a:r>
          </a:p>
          <a:p>
            <a:pPr rtl="0"/>
            <a:r>
              <a:rPr lang="it-IT" dirty="0" smtClean="0">
                <a:solidFill>
                  <a:schemeClr val="bg2"/>
                </a:solidFill>
              </a:rPr>
              <a:t>Senato della Repubblica</a:t>
            </a:r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60" y="781578"/>
            <a:ext cx="6090568" cy="2740756"/>
          </a:xfrm>
          <a:prstGeom prst="rect">
            <a:avLst/>
          </a:prstGeom>
          <a:ln w="41275"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423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tangolo 17">
            <a:extLst>
              <a:ext uri="{FF2B5EF4-FFF2-40B4-BE49-F238E27FC236}">
                <a16:creationId xmlns:a16="http://schemas.microsoft.com/office/drawing/2014/main" id="{59DB74EB-2A7D-443D-B969-8BF48F9931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9036E77-5F7B-494E-A117-FEA947B35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5" y="112295"/>
            <a:ext cx="11935326" cy="66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19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tangolo 17">
            <a:extLst>
              <a:ext uri="{FF2B5EF4-FFF2-40B4-BE49-F238E27FC236}">
                <a16:creationId xmlns:a16="http://schemas.microsoft.com/office/drawing/2014/main" id="{59DB74EB-2A7D-443D-B969-8BF48F9931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9036E77-5F7B-494E-A117-FEA947B35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790" t="15364" r="921" b="14114"/>
          <a:stretch/>
        </p:blipFill>
        <p:spPr>
          <a:xfrm>
            <a:off x="112294" y="152400"/>
            <a:ext cx="11983453" cy="65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6D043292-708B-4F69-AE72-8FB56C6E8E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400238"/>
            <a:ext cx="6176776" cy="148590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/>
              <a:t>TESTIMONI DEI DIRITTI</a:t>
            </a:r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F01DDB9-C75C-44C2-9331-356EAF9C05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14700"/>
            <a:ext cx="4373545" cy="228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2C017B3-7B7A-4C5A-A3E9-09EC1428BC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077" y="1407111"/>
            <a:ext cx="7596567" cy="545088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12068"/>
          <a:stretch/>
        </p:blipFill>
        <p:spPr>
          <a:xfrm>
            <a:off x="0" y="-2591"/>
            <a:ext cx="4363453" cy="334937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/>
          <a:srcRect l="-1" r="-5684"/>
          <a:stretch/>
        </p:blipFill>
        <p:spPr>
          <a:xfrm>
            <a:off x="0" y="3543300"/>
            <a:ext cx="4611493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8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13" name="Figura a mano libera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" name="Figura a mano libera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22" y="265383"/>
            <a:ext cx="10319694" cy="63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ttangolo 109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481576" cy="96653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0"/>
            <a:r>
              <a:rPr lang="it-IT" dirty="0" smtClean="0">
                <a:latin typeface="Bahnschrift Light" panose="020B0502040204020203" pitchFamily="34" charset="0"/>
              </a:rPr>
              <a:t>«</a:t>
            </a:r>
            <a:r>
              <a:rPr lang="it-IT" b="1" dirty="0" smtClean="0">
                <a:latin typeface="Bahnschrift Light" panose="020B0502040204020203" pitchFamily="34" charset="0"/>
              </a:rPr>
              <a:t>UNA SCUOLA PER TUTTI</a:t>
            </a:r>
            <a:r>
              <a:rPr lang="it-IT" dirty="0" smtClean="0">
                <a:latin typeface="Bahnschrift Light" panose="020B0502040204020203" pitchFamily="34" charset="0"/>
              </a:rPr>
              <a:t>»</a:t>
            </a:r>
            <a:br>
              <a:rPr lang="it-IT" dirty="0" smtClean="0">
                <a:latin typeface="Bahnschrift Light" panose="020B0502040204020203" pitchFamily="34" charset="0"/>
              </a:rPr>
            </a:br>
            <a:endParaRPr lang="it-IT" dirty="0">
              <a:latin typeface="Bahnschrift Light" panose="020B0502040204020203" pitchFamily="34" charset="0"/>
            </a:endParaRPr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 txBox="1">
            <a:spLocks/>
          </p:cNvSpPr>
          <p:nvPr/>
        </p:nvSpPr>
        <p:spPr>
          <a:xfrm>
            <a:off x="5092803" y="1447796"/>
            <a:ext cx="6489597" cy="4888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dirty="0" smtClean="0">
                <a:latin typeface="Bahnschrift Light" panose="020B0502040204020203" pitchFamily="34" charset="0"/>
              </a:rPr>
              <a:t>…abbiamo </a:t>
            </a:r>
            <a:r>
              <a:rPr lang="it-IT" dirty="0">
                <a:latin typeface="Bahnschrift Light" panose="020B0502040204020203" pitchFamily="34" charset="0"/>
              </a:rPr>
              <a:t>ascoltato le storie di alcuni immigrati. Molte delle persone che abbiamo intervistato e conosciuto, ci hanno raccontato che nei loro paesi </a:t>
            </a:r>
            <a:r>
              <a:rPr lang="it-IT" b="1" i="1" dirty="0">
                <a:latin typeface="Bahnschrift Light" panose="020B0502040204020203" pitchFamily="34" charset="0"/>
              </a:rPr>
              <a:t>le scuole non sono per </a:t>
            </a:r>
            <a:r>
              <a:rPr lang="it-IT" b="1" i="1" dirty="0" smtClean="0">
                <a:latin typeface="Bahnschrift Light" panose="020B0502040204020203" pitchFamily="34" charset="0"/>
              </a:rPr>
              <a:t>tutti</a:t>
            </a:r>
            <a:r>
              <a:rPr lang="it-IT" dirty="0" smtClean="0">
                <a:latin typeface="Bahnschrift Light" panose="020B0502040204020203" pitchFamily="34" charset="0"/>
              </a:rPr>
              <a:t>…</a:t>
            </a:r>
            <a:endParaRPr lang="it-IT" dirty="0">
              <a:latin typeface="Bahnschrift Light" panose="020B0502040204020203" pitchFamily="34" charset="0"/>
            </a:endParaRPr>
          </a:p>
        </p:txBody>
      </p:sp>
      <p:pic>
        <p:nvPicPr>
          <p:cNvPr id="7170" name="Picture 2" descr="Potrebbe essere un'immagine raffigurante tes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56"/>
          <a:stretch/>
        </p:blipFill>
        <p:spPr bwMode="auto">
          <a:xfrm>
            <a:off x="64108" y="20425"/>
            <a:ext cx="4611095" cy="685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7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13" name="Figura a mano libera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" name="Figura a mano libera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7" y="256731"/>
            <a:ext cx="10401209" cy="638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ttangolo 109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000" y="685800"/>
            <a:ext cx="6481576" cy="96653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0"/>
            <a:r>
              <a:rPr lang="it-IT" dirty="0" smtClean="0">
                <a:latin typeface="Bahnschrift Light" panose="020B0502040204020203" pitchFamily="34" charset="0"/>
              </a:rPr>
              <a:t>«</a:t>
            </a:r>
            <a:r>
              <a:rPr lang="it-IT" b="1" dirty="0" smtClean="0">
                <a:latin typeface="Bahnschrift Light" panose="020B0502040204020203" pitchFamily="34" charset="0"/>
              </a:rPr>
              <a:t>UNA SCUOLA PER TUTTI</a:t>
            </a:r>
            <a:r>
              <a:rPr lang="it-IT" dirty="0" smtClean="0">
                <a:latin typeface="Bahnschrift Light" panose="020B0502040204020203" pitchFamily="34" charset="0"/>
              </a:rPr>
              <a:t>»</a:t>
            </a:r>
            <a:br>
              <a:rPr lang="it-IT" dirty="0" smtClean="0">
                <a:latin typeface="Bahnschrift Light" panose="020B0502040204020203" pitchFamily="34" charset="0"/>
              </a:rPr>
            </a:br>
            <a:endParaRPr lang="it-IT" dirty="0">
              <a:latin typeface="Bahnschrift Light" panose="020B0502040204020203" pitchFamily="34" charset="0"/>
            </a:endParaRPr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 txBox="1">
            <a:spLocks/>
          </p:cNvSpPr>
          <p:nvPr/>
        </p:nvSpPr>
        <p:spPr>
          <a:xfrm>
            <a:off x="5541980" y="1447796"/>
            <a:ext cx="6176776" cy="492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dirty="0" smtClean="0">
                <a:latin typeface="Bahnschrift Light" panose="020B0502040204020203" pitchFamily="34" charset="0"/>
              </a:rPr>
              <a:t>…Ci </a:t>
            </a:r>
            <a:r>
              <a:rPr lang="it-IT" dirty="0">
                <a:latin typeface="Bahnschrift Light" panose="020B0502040204020203" pitchFamily="34" charset="0"/>
              </a:rPr>
              <a:t>siamo allora chiesti cosa fosse possibile fare per poter aiutare gli stranieri e i loro figli presenti nel nostro Comune e abbiamo ideato il progetto “Una scuola per tutti”: abbiamo realizzato una piccola biblioteca digitale all’interno della </a:t>
            </a:r>
            <a:r>
              <a:rPr lang="it-IT" dirty="0" smtClean="0">
                <a:latin typeface="Bahnschrift Light" panose="020B0502040204020203" pitchFamily="34" charset="0"/>
              </a:rPr>
              <a:t>scuola…</a:t>
            </a:r>
            <a:endParaRPr lang="it-IT" dirty="0">
              <a:latin typeface="Bahnschrift Light" panose="020B0502040204020203" pitchFamily="34" charset="0"/>
            </a:endParaRPr>
          </a:p>
        </p:txBody>
      </p:sp>
      <p:pic>
        <p:nvPicPr>
          <p:cNvPr id="5122" name="Picture 2" descr="Potrebbe essere un'immagine raffigurante 2 persone, persone che studiano, mappa e tes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6" r="23578"/>
          <a:stretch/>
        </p:blipFill>
        <p:spPr bwMode="auto">
          <a:xfrm>
            <a:off x="-22483" y="14031"/>
            <a:ext cx="5090535" cy="685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2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6757D5-6F93-45B0-82A2-39BC87D70F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155078-021E-49AB-8F30-C53CA1A5999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16c05727-aa75-4e4a-9b5f-8a80a1165891"/>
    <ds:schemaRef ds:uri="http://purl.org/dc/elements/1.1/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4082C27-02EB-4B4A-A84F-7021AA79D4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viaggi</Template>
  <TotalTime>0</TotalTime>
  <Words>332</Words>
  <Application>Microsoft Office PowerPoint</Application>
  <PresentationFormat>Widescreen</PresentationFormat>
  <Paragraphs>36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Bahnschrift Light</vt:lpstr>
      <vt:lpstr>Calibri</vt:lpstr>
      <vt:lpstr>Franklin Gothic Book</vt:lpstr>
      <vt:lpstr>Ritaglio</vt:lpstr>
      <vt:lpstr>Progettazione Ritaglio per i viaggi</vt:lpstr>
      <vt:lpstr>Presentazione standard di PowerPoint</vt:lpstr>
      <vt:lpstr>Presentazione standard di PowerPoint</vt:lpstr>
      <vt:lpstr>Presentazione standard di PowerPoint</vt:lpstr>
      <vt:lpstr>TESTIMONI DEI DIRITTI</vt:lpstr>
      <vt:lpstr>Presentazione standard di PowerPoint</vt:lpstr>
      <vt:lpstr>«UNA SCUOLA PER TUTTI» </vt:lpstr>
      <vt:lpstr>Presentazione standard di PowerPoint</vt:lpstr>
      <vt:lpstr>«UNA SCUOLA PER TUTTI» </vt:lpstr>
      <vt:lpstr>Presentazione standard di PowerPoint</vt:lpstr>
      <vt:lpstr>«UNA SCUOLA PER TUTTI» </vt:lpstr>
      <vt:lpstr>Presentazione standard di PowerPoint</vt:lpstr>
      <vt:lpstr>Presentazione standard di PowerPoint</vt:lpstr>
      <vt:lpstr>“Siamo veramente lieti di aver partecipato a questa manifestazione che ci vede protagonisti di un traguardo così prestigioso e consapevoli dell'importanza di adottare strategie inclusive che rendano il diritto all'istruzione oggettivamente fruibile da tutti. I nostri alunni, con il loro elaborato, hanno saputo fornire un esempio di educazione civica praticata ed agita per una reale eguaglianza tra individui e un pieno sviluppo della personalità umana.”  Il Dirigente Scolastico Luisa Antonella Ottanà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2023-12-14T07:10:34Z</dcterms:created>
  <dcterms:modified xsi:type="dcterms:W3CDTF">2023-12-14T11:44:16Z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